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7" r:id="rId6"/>
    <p:sldId id="258" r:id="rId7"/>
    <p:sldId id="290" r:id="rId8"/>
    <p:sldId id="264" r:id="rId9"/>
    <p:sldId id="286" r:id="rId10"/>
    <p:sldId id="262" r:id="rId11"/>
    <p:sldId id="293" r:id="rId12"/>
    <p:sldId id="294" r:id="rId13"/>
    <p:sldId id="295" r:id="rId14"/>
    <p:sldId id="296" r:id="rId15"/>
    <p:sldId id="297" r:id="rId16"/>
    <p:sldId id="268" r:id="rId17"/>
    <p:sldId id="27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8/12/2024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57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782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08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6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5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01" y="677918"/>
            <a:ext cx="7202264" cy="3590596"/>
          </a:xfrm>
        </p:spPr>
        <p:txBody>
          <a:bodyPr>
            <a:normAutofit/>
          </a:bodyPr>
          <a:lstStyle/>
          <a:p>
            <a:r>
              <a:rPr lang="en-US" dirty="0"/>
              <a:t>Manufacturing Data 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5824C-2D33-4A07-BFB5-8ED4972F4B3F}"/>
              </a:ext>
            </a:extLst>
          </p:cNvPr>
          <p:cNvSpPr txBox="1"/>
          <p:nvPr/>
        </p:nvSpPr>
        <p:spPr>
          <a:xfrm>
            <a:off x="4504267" y="3465687"/>
            <a:ext cx="3815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Using SQL</a:t>
            </a:r>
            <a:endParaRPr lang="en-IN" sz="28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991A6-0819-4A94-91C1-EE704963DCDD}"/>
              </a:ext>
            </a:extLst>
          </p:cNvPr>
          <p:cNvSpPr txBox="1"/>
          <p:nvPr/>
        </p:nvSpPr>
        <p:spPr>
          <a:xfrm>
            <a:off x="8170832" y="6438122"/>
            <a:ext cx="311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Presented By – Nagendra V Kini</a:t>
            </a:r>
            <a:endParaRPr lang="en-IN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501650"/>
            <a:ext cx="8546054" cy="1434410"/>
          </a:xfrm>
        </p:spPr>
        <p:txBody>
          <a:bodyPr>
            <a:noAutofit/>
          </a:bodyPr>
          <a:lstStyle/>
          <a:p>
            <a:r>
              <a:rPr lang="en-US" sz="4000" dirty="0"/>
              <a:t>Manufactured V/S Rejected Over Time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2E0D9C-3964-42E2-83BD-00908C12EA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50024" y="4736397"/>
            <a:ext cx="8355108" cy="17540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Query: Daily trend of </a:t>
            </a:r>
            <a:r>
              <a:rPr lang="en-US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Manufactured_Qty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and </a:t>
            </a:r>
            <a:r>
              <a:rPr lang="en-US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Rejected_Qty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 </a:t>
            </a:r>
          </a:p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Result: Time-series comparison in millions and thousands.  </a:t>
            </a:r>
          </a:p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Purpose: To observe production efficiency over time.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68EE1D-EA8B-4197-A936-5E2398C4C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635" y="3326393"/>
            <a:ext cx="1819529" cy="5239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AF02A5-0B13-4D5D-B795-1A336C8D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626" y="2037160"/>
            <a:ext cx="4344928" cy="24272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B9FC0-53E1-4AB7-9823-BD8D53CD6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624" y="2037160"/>
            <a:ext cx="3236259" cy="242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94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253" y="345047"/>
            <a:ext cx="8320684" cy="1078103"/>
          </a:xfrm>
        </p:spPr>
        <p:txBody>
          <a:bodyPr>
            <a:noAutofit/>
          </a:bodyPr>
          <a:lstStyle/>
          <a:p>
            <a:r>
              <a:rPr lang="en-US" sz="4000" dirty="0"/>
              <a:t>Manufactured V/S Rejected Quantity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AEA32E-5348-4CCB-A6F4-DBFB18DA43B9}"/>
              </a:ext>
            </a:extLst>
          </p:cNvPr>
          <p:cNvSpPr txBox="1">
            <a:spLocks/>
          </p:cNvSpPr>
          <p:nvPr/>
        </p:nvSpPr>
        <p:spPr>
          <a:xfrm>
            <a:off x="3607078" y="4279568"/>
            <a:ext cx="8320684" cy="2157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Query: Total </a:t>
            </a:r>
            <a:r>
              <a:rPr lang="en-US" sz="1500" dirty="0" err="1">
                <a:solidFill>
                  <a:schemeClr val="tx2"/>
                </a:solidFill>
              </a:rPr>
              <a:t>Manufactured_Qty</a:t>
            </a:r>
            <a:r>
              <a:rPr lang="en-US" sz="1500" dirty="0">
                <a:solidFill>
                  <a:schemeClr val="tx2"/>
                </a:solidFill>
              </a:rPr>
              <a:t> vs. </a:t>
            </a:r>
            <a:r>
              <a:rPr lang="en-US" sz="1500" dirty="0" err="1">
                <a:solidFill>
                  <a:schemeClr val="tx2"/>
                </a:solidFill>
              </a:rPr>
              <a:t>Rejected_Qty</a:t>
            </a:r>
            <a:r>
              <a:rPr lang="en-US" sz="1500" dirty="0">
                <a:solidFill>
                  <a:schemeClr val="tx2"/>
                </a:solidFill>
              </a:rPr>
              <a:t>.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Result: Displayed as a comparison between total production and rejection.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Purpose: To provide a high-level overview of production success.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CA157-2FEC-43FF-A1A9-E5F41AFBD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9483" y="1963576"/>
            <a:ext cx="7573432" cy="1438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88355C-FD52-41AA-B2D5-1CE2A22145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483" y="3487271"/>
            <a:ext cx="3391373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8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6560" y="361051"/>
            <a:ext cx="8188240" cy="1548551"/>
          </a:xfrm>
        </p:spPr>
        <p:txBody>
          <a:bodyPr>
            <a:noAutofit/>
          </a:bodyPr>
          <a:lstStyle/>
          <a:p>
            <a:r>
              <a:rPr lang="en-US" sz="3800" dirty="0"/>
              <a:t>Department-wise Manufactured V/S Rejected Quantity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171" y="4746584"/>
            <a:ext cx="7487694" cy="12860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Query: Group by </a:t>
            </a:r>
            <a:r>
              <a:rPr lang="en-US" sz="1600" dirty="0" err="1"/>
              <a:t>Department_Name</a:t>
            </a:r>
            <a:r>
              <a:rPr lang="en-US" sz="1600" dirty="0"/>
              <a:t>, display in millions and thousands.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Result: Production and rejection data by department.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Purpose: To assess department performance in manufacturing.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FD0BED-44D7-4E95-B03B-AF79E2737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786" y="2286827"/>
            <a:ext cx="7381417" cy="1379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23827-3192-42D4-8DB2-45F151F21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786" y="3734029"/>
            <a:ext cx="541095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0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96" y="143073"/>
            <a:ext cx="9389288" cy="672712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E6440E-5D2F-44CC-9BE2-AAAD62707CCD}"/>
              </a:ext>
            </a:extLst>
          </p:cNvPr>
          <p:cNvSpPr txBox="1"/>
          <p:nvPr/>
        </p:nvSpPr>
        <p:spPr>
          <a:xfrm>
            <a:off x="357061" y="922752"/>
            <a:ext cx="1021976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sz="1600" b="1" dirty="0"/>
              <a:t>otal Manufactured Quantity :- </a:t>
            </a:r>
            <a:r>
              <a:rPr lang="en-US" sz="1600" dirty="0"/>
              <a:t>86.77 million units produced, showcasing the overall scale of the manufacturing operation.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sz="1600" b="1" dirty="0"/>
              <a:t>otal Rejected Quantity :- </a:t>
            </a:r>
            <a:r>
              <a:rPr lang="en-US" sz="1600" dirty="0"/>
              <a:t>524.73k units rejected, highlighting the need for quality control improvements.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sz="1600" b="1" dirty="0"/>
              <a:t>otal Processed Quantity :- </a:t>
            </a:r>
            <a:r>
              <a:rPr lang="en-US" sz="1600" dirty="0"/>
              <a:t>86.24 million units successfully processed, indicating effective production but with room for efficiency gains. 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</a:t>
            </a:r>
            <a:r>
              <a:rPr lang="en-US" sz="1600" b="1" dirty="0"/>
              <a:t>otal Wastage :- </a:t>
            </a:r>
            <a:r>
              <a:rPr lang="en-US" sz="1600" dirty="0"/>
              <a:t>0.0061% wastage rate, demonstrating a relatively efficient process but with potential areas for waste reduction.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</a:t>
            </a:r>
            <a:r>
              <a:rPr lang="en-US" sz="1600" b="1" dirty="0"/>
              <a:t>mployee-wise Insights :- </a:t>
            </a:r>
            <a:r>
              <a:rPr lang="en-US" sz="1600" dirty="0"/>
              <a:t>Shruti Singh, followed by Ram Ji, Santosh Kumar, Bittu Mishra, and Raj Kumar, had the highest rejected quantities, suggesting targeted training or process review might be beneficial.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sz="1600" b="1" dirty="0"/>
              <a:t>achine-wise Insights :- </a:t>
            </a:r>
            <a:r>
              <a:rPr lang="en-US" sz="1600" dirty="0"/>
              <a:t>Machine C007 contributed the most to rejected quantities (33.66k), indicating a potential need for maintenance or recalibration.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</a:t>
            </a:r>
            <a:r>
              <a:rPr lang="en-US" sz="1600" b="1" dirty="0"/>
              <a:t>epartment-wise Analysis :- </a:t>
            </a:r>
            <a:r>
              <a:rPr lang="en-US" sz="1600" dirty="0"/>
              <a:t>The One Labels Department had the highest production (58.20 million) and also the highest rejection (521.51k), whereas the Printing Labels Department had a lower production (28.57 million) with a minimal rejection rate (3.22k).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2196" y="253873"/>
            <a:ext cx="9866540" cy="807183"/>
          </a:xfrm>
        </p:spPr>
        <p:txBody>
          <a:bodyPr>
            <a:normAutofit/>
          </a:bodyPr>
          <a:lstStyle/>
          <a:p>
            <a:r>
              <a:rPr lang="en-US" sz="4000" dirty="0"/>
              <a:t>Final tips &amp; takeaways​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AA93D-00EB-400C-A870-6D5C7B1D76CC}"/>
              </a:ext>
            </a:extLst>
          </p:cNvPr>
          <p:cNvSpPr txBox="1"/>
          <p:nvPr/>
        </p:nvSpPr>
        <p:spPr>
          <a:xfrm>
            <a:off x="1579468" y="1238796"/>
            <a:ext cx="10110509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F</a:t>
            </a:r>
            <a:r>
              <a:rPr lang="en-US" b="1" dirty="0">
                <a:solidFill>
                  <a:schemeClr val="tx2"/>
                </a:solidFill>
              </a:rPr>
              <a:t>ocus on Quality Control :- </a:t>
            </a:r>
            <a:r>
              <a:rPr lang="en-US" dirty="0">
                <a:solidFill>
                  <a:schemeClr val="tx2"/>
                </a:solidFill>
              </a:rPr>
              <a:t>The significant rejection rates across specific employees and machines suggest the need for enhanced quality control measures, such as regular training and machine maintenance. 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O</a:t>
            </a:r>
            <a:r>
              <a:rPr lang="en-US" b="1" dirty="0">
                <a:solidFill>
                  <a:schemeClr val="tx2"/>
                </a:solidFill>
              </a:rPr>
              <a:t>ptimize Processes :- </a:t>
            </a:r>
            <a:r>
              <a:rPr lang="en-US" dirty="0">
                <a:solidFill>
                  <a:schemeClr val="tx2"/>
                </a:solidFill>
              </a:rPr>
              <a:t>With a wastage rate of 0.0061%, there’s a small but impactful opportunity to further streamline the manufacturing process to minimize waste. 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T</a:t>
            </a:r>
            <a:r>
              <a:rPr lang="en-US" b="1" dirty="0">
                <a:solidFill>
                  <a:schemeClr val="tx2"/>
                </a:solidFill>
              </a:rPr>
              <a:t>argeted Interventions :- </a:t>
            </a:r>
            <a:r>
              <a:rPr lang="en-US" dirty="0">
                <a:solidFill>
                  <a:schemeClr val="tx2"/>
                </a:solidFill>
              </a:rPr>
              <a:t>The data highlights specific areas and departments that require focused attention, such as the One Labels Department and Machine C007, to reduce rejection rates and improve overall efficiency. 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C</a:t>
            </a:r>
            <a:r>
              <a:rPr lang="en-US" b="1" dirty="0">
                <a:solidFill>
                  <a:schemeClr val="tx2"/>
                </a:solidFill>
              </a:rPr>
              <a:t>ontinuous Monitoring :- </a:t>
            </a:r>
            <a:r>
              <a:rPr lang="en-US" dirty="0">
                <a:solidFill>
                  <a:schemeClr val="tx2"/>
                </a:solidFill>
              </a:rPr>
              <a:t>Regular analysis and monitoring of manufacturing trends can help identify and address issues early, leading to more consistent and improved production outcomes.  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chemeClr val="tx2"/>
                </a:solidFill>
              </a:rPr>
              <a:t>L</a:t>
            </a:r>
            <a:r>
              <a:rPr lang="en-US" b="1" dirty="0">
                <a:solidFill>
                  <a:schemeClr val="tx2"/>
                </a:solidFill>
              </a:rPr>
              <a:t>everage Data for Decision Making :- </a:t>
            </a:r>
            <a:r>
              <a:rPr lang="en-US" dirty="0">
                <a:solidFill>
                  <a:schemeClr val="tx2"/>
                </a:solidFill>
              </a:rPr>
              <a:t>The insights gained from this analysis should be used to inform strategic decisions, ensuring that the manufacturing process is continually optimized for better performance and reduced costs.</a:t>
            </a:r>
            <a:endParaRPr lang="en-I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0941" y="544285"/>
            <a:ext cx="6587521" cy="2685383"/>
          </a:xfrm>
        </p:spPr>
        <p:txBody>
          <a:bodyPr>
            <a:normAutofit/>
          </a:bodyPr>
          <a:lstStyle/>
          <a:p>
            <a:r>
              <a:rPr lang="en-US" sz="6600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/>
          </a:bodyPr>
          <a:lstStyle/>
          <a:p>
            <a:r>
              <a:rPr lang="en-US" dirty="0"/>
              <a:t>Nagendra V Kini</a:t>
            </a:r>
          </a:p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-apple-system"/>
              </a:rPr>
              <a:t>linkedin.com/in/</a:t>
            </a:r>
            <a:r>
              <a:rPr lang="en-IN" dirty="0" err="1">
                <a:solidFill>
                  <a:schemeClr val="bg1">
                    <a:lumMod val="95000"/>
                  </a:schemeClr>
                </a:solidFill>
                <a:latin typeface="-apple-system"/>
              </a:rPr>
              <a:t>nagendravkini</a:t>
            </a:r>
            <a:endParaRPr lang="en-IN" i="0" dirty="0">
              <a:solidFill>
                <a:schemeClr val="bg1">
                  <a:lumMod val="95000"/>
                </a:schemeClr>
              </a:solidFill>
              <a:effectLst/>
              <a:latin typeface="-apple-system"/>
            </a:endParaRPr>
          </a:p>
          <a:p>
            <a:r>
              <a:rPr lang="en-US" dirty="0"/>
              <a:t>https://github.com/nagendravkini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Key Performance Indicators</a:t>
            </a:r>
          </a:p>
          <a:p>
            <a:r>
              <a:rPr lang="en-US" dirty="0"/>
              <a:t>Query/Output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2466664"/>
          </a:xfrm>
        </p:spPr>
        <p:txBody>
          <a:bodyPr>
            <a:normAutofit/>
          </a:bodyPr>
          <a:lstStyle/>
          <a:p>
            <a:r>
              <a:rPr lang="en-US" dirty="0"/>
              <a:t>Manufacturing Data Analysis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A0BD80A-0476-4D4A-92AF-01203F1E00D8}"/>
              </a:ext>
            </a:extLst>
          </p:cNvPr>
          <p:cNvSpPr txBox="1"/>
          <p:nvPr/>
        </p:nvSpPr>
        <p:spPr>
          <a:xfrm>
            <a:off x="4948379" y="3015061"/>
            <a:ext cx="557671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O</a:t>
            </a:r>
            <a:r>
              <a:rPr lang="en-US" sz="2000" dirty="0">
                <a:solidFill>
                  <a:schemeClr val="tx2"/>
                </a:solidFill>
              </a:rPr>
              <a:t>verview of SQL queries used to analyze manufacturing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2"/>
                </a:solidFill>
              </a:rPr>
              <a:t>F</a:t>
            </a:r>
            <a:r>
              <a:rPr lang="en-US" sz="2000" dirty="0">
                <a:solidFill>
                  <a:schemeClr val="tx2"/>
                </a:solidFill>
              </a:rPr>
              <a:t>ocus on key metrics: Manufactured Quantity, Rejected Quantity, Processed Quantity, Wastage, and trends over time.</a:t>
            </a:r>
            <a:endParaRPr lang="en-I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036" y="-34829"/>
            <a:ext cx="7487695" cy="2032000"/>
          </a:xfrm>
        </p:spPr>
        <p:txBody>
          <a:bodyPr>
            <a:normAutofit/>
          </a:bodyPr>
          <a:lstStyle/>
          <a:p>
            <a:r>
              <a:rPr lang="en-US" sz="4000" dirty="0"/>
              <a:t>Total Manufactured Quantity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961" y="4581600"/>
            <a:ext cx="6594768" cy="195152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Query: SUM(</a:t>
            </a:r>
            <a:r>
              <a:rPr lang="en-US" sz="1500" dirty="0" err="1"/>
              <a:t>Manufactured_Qty</a:t>
            </a:r>
            <a:r>
              <a:rPr lang="en-US" sz="1500" dirty="0"/>
              <a:t>) / 1,000,000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Result: Displayed in millions (86.77M).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500" dirty="0"/>
              <a:t>Purpose: To measure the overall production output.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48B1D3D-CFDC-4555-9688-67AC06594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506" y="2357922"/>
            <a:ext cx="7487695" cy="1295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84B7C-76AA-4B6F-B993-1A6F31D0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542" y="3749661"/>
            <a:ext cx="1981477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671995"/>
            <a:ext cx="8032376" cy="860970"/>
          </a:xfrm>
        </p:spPr>
        <p:txBody>
          <a:bodyPr>
            <a:normAutofit/>
          </a:bodyPr>
          <a:lstStyle/>
          <a:p>
            <a:r>
              <a:rPr lang="en-US" sz="4000" dirty="0"/>
              <a:t>Total Rejected Quantity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24113" y="3855496"/>
            <a:ext cx="7736545" cy="2157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Query: SUM(</a:t>
            </a:r>
            <a:r>
              <a:rPr lang="en-US" sz="1500" dirty="0" err="1">
                <a:solidFill>
                  <a:schemeClr val="tx2"/>
                </a:solidFill>
              </a:rPr>
              <a:t>Rejected_Qty</a:t>
            </a:r>
            <a:r>
              <a:rPr lang="en-US" sz="1500" dirty="0">
                <a:solidFill>
                  <a:schemeClr val="tx2"/>
                </a:solidFill>
              </a:rPr>
              <a:t>) / 1,000  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Result: Displayed in thousands (524.73K).  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2"/>
                </a:solidFill>
              </a:rPr>
              <a:t>Purpose: To understand the volume of production that did not meet quality standards.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6BF0E-5C6C-4C48-8CA1-E36432107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1705822"/>
            <a:ext cx="6601746" cy="11622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55C60-BD0B-4AC4-8CC6-A91C3ABF3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4" y="2973419"/>
            <a:ext cx="1743318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985756"/>
            <a:ext cx="8546054" cy="654783"/>
          </a:xfrm>
        </p:spPr>
        <p:txBody>
          <a:bodyPr>
            <a:normAutofit/>
          </a:bodyPr>
          <a:lstStyle/>
          <a:p>
            <a:r>
              <a:rPr lang="en-US" sz="4000" dirty="0"/>
              <a:t>Total Processed Quantity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32E0D9C-3964-42E2-83BD-00908C12EA4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65261" y="4198887"/>
            <a:ext cx="8384692" cy="2157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Query: SUM(</a:t>
            </a:r>
            <a:r>
              <a:rPr lang="en-US" sz="15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Processed_Qty</a:t>
            </a: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/ 1,000,000  </a:t>
            </a:r>
          </a:p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Result: Displayed in millions (86.24M).  </a:t>
            </a:r>
          </a:p>
          <a:p>
            <a:pPr marL="342900" indent="-342900">
              <a:lnSpc>
                <a:spcPct val="140000"/>
              </a:lnSpc>
            </a:pPr>
            <a:r>
              <a:rPr lang="en-US" sz="15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Purpose: To track how much of the manufactured quantity has been successfully processed.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5203A8-4AFF-4F64-9FDE-0B514C8A1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806" y="2035831"/>
            <a:ext cx="7001852" cy="11907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68EE1D-EA8B-4197-A936-5E2398C4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3635" y="3326393"/>
            <a:ext cx="1819529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35775"/>
            <a:ext cx="7953817" cy="777876"/>
          </a:xfrm>
        </p:spPr>
        <p:txBody>
          <a:bodyPr>
            <a:normAutofit/>
          </a:bodyPr>
          <a:lstStyle/>
          <a:p>
            <a:r>
              <a:rPr lang="en-US" sz="4000" dirty="0"/>
              <a:t>Total Wastage Quantity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08E1C-C0F7-4DE4-A977-A404EE32D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610" y="1913878"/>
            <a:ext cx="7897327" cy="1219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B102A5-7229-4A5E-896B-032A0D3D6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610" y="3240023"/>
            <a:ext cx="1762371" cy="54300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3AEA32E-5348-4CCB-A6F4-DBFB18DA43B9}"/>
              </a:ext>
            </a:extLst>
          </p:cNvPr>
          <p:cNvSpPr txBox="1">
            <a:spLocks/>
          </p:cNvSpPr>
          <p:nvPr/>
        </p:nvSpPr>
        <p:spPr>
          <a:xfrm>
            <a:off x="3871316" y="4163027"/>
            <a:ext cx="8320684" cy="2157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Query: SUM(</a:t>
            </a:r>
            <a:r>
              <a:rPr lang="en-US" sz="1500" dirty="0" err="1">
                <a:solidFill>
                  <a:schemeClr val="tx2"/>
                </a:solidFill>
              </a:rPr>
              <a:t>Rejected_Qty</a:t>
            </a:r>
            <a:r>
              <a:rPr lang="en-US" sz="1500" dirty="0">
                <a:solidFill>
                  <a:schemeClr val="tx2"/>
                </a:solidFill>
              </a:rPr>
              <a:t>) / (SUM(</a:t>
            </a:r>
            <a:r>
              <a:rPr lang="en-US" sz="1500" dirty="0" err="1">
                <a:solidFill>
                  <a:schemeClr val="tx2"/>
                </a:solidFill>
              </a:rPr>
              <a:t>Manufactured_Qty</a:t>
            </a:r>
            <a:r>
              <a:rPr lang="en-US" sz="1500" dirty="0">
                <a:solidFill>
                  <a:schemeClr val="tx2"/>
                </a:solidFill>
              </a:rPr>
              <a:t>) - SUM(</a:t>
            </a:r>
            <a:r>
              <a:rPr lang="en-US" sz="1500" dirty="0" err="1">
                <a:solidFill>
                  <a:schemeClr val="tx2"/>
                </a:solidFill>
              </a:rPr>
              <a:t>Rejected_Qty</a:t>
            </a:r>
            <a:r>
              <a:rPr lang="en-US" sz="1500" dirty="0">
                <a:solidFill>
                  <a:schemeClr val="tx2"/>
                </a:solidFill>
              </a:rPr>
              <a:t>))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Result: Ratio of wastage to the effective production.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500" dirty="0">
                <a:solidFill>
                  <a:schemeClr val="tx2"/>
                </a:solidFill>
              </a:rPr>
              <a:t>Purpose: To assess the efficiency of the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036" y="83533"/>
            <a:ext cx="7487695" cy="1548551"/>
          </a:xfrm>
        </p:spPr>
        <p:txBody>
          <a:bodyPr>
            <a:normAutofit/>
          </a:bodyPr>
          <a:lstStyle/>
          <a:p>
            <a:r>
              <a:rPr lang="en-US" sz="4000" dirty="0"/>
              <a:t>Employee-wise Rejected Quantity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4786" y="5252451"/>
            <a:ext cx="7487694" cy="1286055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Query: Group by </a:t>
            </a:r>
            <a:r>
              <a:rPr lang="en-US" sz="1600" dirty="0" err="1"/>
              <a:t>Emp_Name</a:t>
            </a:r>
            <a:r>
              <a:rPr lang="en-US" sz="1600" dirty="0"/>
              <a:t>, ordered by SUM(</a:t>
            </a:r>
            <a:r>
              <a:rPr lang="en-US" sz="1600" dirty="0" err="1"/>
              <a:t>Rejected_Qty</a:t>
            </a:r>
            <a:r>
              <a:rPr lang="en-US" sz="1600" dirty="0"/>
              <a:t>).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Result: Displays the total rejected quantity per employee.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Purpose: To identify employees contributing to higher rejection rates.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F86578-93A4-4D04-8D1D-302AE335D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36" y="1999193"/>
            <a:ext cx="5572903" cy="163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270AB-9604-4C76-B3ED-935261649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436" y="3742130"/>
            <a:ext cx="3267531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92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113" y="287875"/>
            <a:ext cx="8032376" cy="1050292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Machine-wise Rejected Quantity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6B6C26-6FBF-4029-BDBA-B9A43AB6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4" y="1812331"/>
            <a:ext cx="7557248" cy="1450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9C9C63-D9D9-4AB5-9FD7-004D0342D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94" y="3357280"/>
            <a:ext cx="2981741" cy="1343212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099D3A1A-B928-49DD-A9C2-B42E55ED6DF4}"/>
              </a:ext>
            </a:extLst>
          </p:cNvPr>
          <p:cNvSpPr txBox="1">
            <a:spLocks/>
          </p:cNvSpPr>
          <p:nvPr/>
        </p:nvSpPr>
        <p:spPr>
          <a:xfrm>
            <a:off x="233078" y="4965581"/>
            <a:ext cx="7487694" cy="164040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60000"/>
              </a:lnSpc>
            </a:pPr>
            <a:r>
              <a:rPr lang="en-US" sz="1600" dirty="0">
                <a:solidFill>
                  <a:schemeClr val="tx2"/>
                </a:solidFill>
              </a:rPr>
              <a:t>Query: Group by </a:t>
            </a:r>
            <a:r>
              <a:rPr lang="en-US" sz="1600" dirty="0" err="1">
                <a:solidFill>
                  <a:schemeClr val="tx2"/>
                </a:solidFill>
              </a:rPr>
              <a:t>Machine_Name</a:t>
            </a:r>
            <a:r>
              <a:rPr lang="en-US" sz="1600" dirty="0">
                <a:solidFill>
                  <a:schemeClr val="tx2"/>
                </a:solidFill>
              </a:rPr>
              <a:t>, rejected quantity in thousands.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600" dirty="0">
                <a:solidFill>
                  <a:schemeClr val="tx2"/>
                </a:solidFill>
              </a:rPr>
              <a:t>Result: Displayed in thousands (33.66K).  </a:t>
            </a:r>
          </a:p>
          <a:p>
            <a:pPr marL="342900" indent="-342900">
              <a:lnSpc>
                <a:spcPct val="160000"/>
              </a:lnSpc>
            </a:pPr>
            <a:r>
              <a:rPr lang="en-US" sz="1600" dirty="0">
                <a:solidFill>
                  <a:schemeClr val="tx2"/>
                </a:solidFill>
              </a:rPr>
              <a:t>Purpose: To determine which machines are leading to higher rejection rates.</a:t>
            </a:r>
          </a:p>
        </p:txBody>
      </p:sp>
    </p:spTree>
    <p:extLst>
      <p:ext uri="{BB962C8B-B14F-4D97-AF65-F5344CB8AC3E}">
        <p14:creationId xmlns:p14="http://schemas.microsoft.com/office/powerpoint/2010/main" val="24439242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168</TotalTime>
  <Words>783</Words>
  <Application>Microsoft Office PowerPoint</Application>
  <PresentationFormat>Widescreen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-apple-system</vt:lpstr>
      <vt:lpstr>Arial</vt:lpstr>
      <vt:lpstr>Avenir Next LT Pro</vt:lpstr>
      <vt:lpstr>Calibri</vt:lpstr>
      <vt:lpstr>Custom</vt:lpstr>
      <vt:lpstr>Manufacturing Data  Analysis</vt:lpstr>
      <vt:lpstr>Agenda</vt:lpstr>
      <vt:lpstr>Manufacturing Data Analysis</vt:lpstr>
      <vt:lpstr>Total Manufactured Quantity</vt:lpstr>
      <vt:lpstr>Total Rejected Quantity</vt:lpstr>
      <vt:lpstr>Total Processed Quantity</vt:lpstr>
      <vt:lpstr>Total Wastage Quantity</vt:lpstr>
      <vt:lpstr>Employee-wise Rejected Quantity</vt:lpstr>
      <vt:lpstr>Machine-wise Rejected Quantity</vt:lpstr>
      <vt:lpstr>Manufactured V/S Rejected Over Time</vt:lpstr>
      <vt:lpstr>Manufactured V/S Rejected Quantity</vt:lpstr>
      <vt:lpstr>Department-wise Manufactured V/S Rejected Quantity</vt:lpstr>
      <vt:lpstr>Conclusion</vt:lpstr>
      <vt:lpstr>Final tips &amp; takeaways​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Manufacturing Data Analysis</dc:title>
  <dc:creator>Nagendra V Kini</dc:creator>
  <cp:lastModifiedBy>Nagendra V Kini</cp:lastModifiedBy>
  <cp:revision>17</cp:revision>
  <dcterms:created xsi:type="dcterms:W3CDTF">2024-08-12T05:20:33Z</dcterms:created>
  <dcterms:modified xsi:type="dcterms:W3CDTF">2024-08-12T08:17:59Z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